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9" r:id="rId3"/>
    <p:sldId id="257" r:id="rId4"/>
    <p:sldId id="258" r:id="rId5"/>
    <p:sldId id="260" r:id="rId6"/>
    <p:sldId id="261" r:id="rId7"/>
    <p:sldId id="283" r:id="rId8"/>
    <p:sldId id="262" r:id="rId9"/>
    <p:sldId id="264" r:id="rId10"/>
    <p:sldId id="276" r:id="rId11"/>
    <p:sldId id="265" r:id="rId12"/>
    <p:sldId id="266" r:id="rId13"/>
    <p:sldId id="269" r:id="rId14"/>
    <p:sldId id="286" r:id="rId15"/>
    <p:sldId id="279" r:id="rId16"/>
    <p:sldId id="272" r:id="rId17"/>
    <p:sldId id="280" r:id="rId18"/>
    <p:sldId id="281" r:id="rId19"/>
    <p:sldId id="282" r:id="rId20"/>
    <p:sldId id="273" r:id="rId21"/>
    <p:sldId id="278" r:id="rId22"/>
    <p:sldId id="284" r:id="rId23"/>
    <p:sldId id="285" r:id="rId24"/>
    <p:sldId id="287" r:id="rId25"/>
    <p:sldId id="288" r:id="rId26"/>
    <p:sldId id="289" r:id="rId27"/>
    <p:sldId id="2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36322-4222-445E-A0DC-14FE1B45E3E9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DBA-Art.com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6D228-87A8-4C01-AC95-693794CAA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1983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E2269-C371-42AC-978C-9766EC3FE38B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DBA-Art.com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E4F74-2310-4301-BAD4-ACC08A94F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883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05C2-9CC7-4B69-A860-3C2DF0897C5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7D80-7CF9-4A7F-98EB-5F7162573495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70BB-BCFC-4B11-9574-7E6E31DB3522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BE04-6656-4105-A22E-15DC55399C9E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5B52-2E1F-453A-943B-33A82DF6FCD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F667-6FA0-44D1-A863-8B872D265094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7F09E-ABB2-4B58-8052-97197F3EE100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6DAB-EAF6-411D-8925-3AFDB1A21CE3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2F57-B053-4185-AF6F-50B2941F891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64B4-5B54-4D68-9A32-B6C7F4742DD7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60911" y="6248399"/>
            <a:ext cx="3859795" cy="561483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DBA-Art.com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0069-B76B-4E77-8739-192886D0410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6A82-247F-4A22-A80D-250708AC945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D3C6-7045-4F53-8736-D605B38C38C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931A-670E-4D75-8AA2-1AC6E1C79981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0FC8-1B57-4F6D-8212-A3A798145980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7CC1-E28C-4955-A0C2-A15FE9D6EEA4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6480-BEED-4A60-B52F-9020C5ED324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8B4159-2002-489C-9375-46943B44058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42446" y="6096000"/>
            <a:ext cx="3859795" cy="685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DBA-Art.com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ms187404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ba-art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ntryone.com/plan-explorer/" TargetMode="External"/><Relationship Id="rId2" Type="http://schemas.openxmlformats.org/officeDocument/2006/relationships/hyperlink" Target="https://www.sqlskills.com/blogs/jonathan/finding-implicit-column-conversions-in-the-plan-cach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ba-art.com/setup-local-sql-serve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14619"/>
            <a:ext cx="8825658" cy="3329581"/>
          </a:xfrm>
        </p:spPr>
        <p:txBody>
          <a:bodyPr/>
          <a:lstStyle/>
          <a:p>
            <a:r>
              <a:rPr lang="en-US" dirty="0"/>
              <a:t>Execution Planning for Success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064316"/>
            <a:ext cx="8825658" cy="861420"/>
          </a:xfrm>
        </p:spPr>
        <p:txBody>
          <a:bodyPr>
            <a:normAutofit/>
          </a:bodyPr>
          <a:lstStyle/>
          <a:p>
            <a:r>
              <a:rPr lang="en-US" cap="none" dirty="0"/>
              <a:t>Arthur Daniels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39135" y="5952932"/>
            <a:ext cx="4507123" cy="833550"/>
          </a:xfrm>
        </p:spPr>
        <p:txBody>
          <a:bodyPr/>
          <a:lstStyle/>
          <a:p>
            <a:pPr algn="r"/>
            <a:r>
              <a:rPr lang="en-US" sz="2400" dirty="0"/>
              <a:t>DBA-Art.com</a:t>
            </a:r>
          </a:p>
        </p:txBody>
      </p:sp>
    </p:spTree>
    <p:extLst>
      <p:ext uri="{BB962C8B-B14F-4D97-AF65-F5344CB8AC3E}">
        <p14:creationId xmlns:p14="http://schemas.microsoft.com/office/powerpoint/2010/main" val="517649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execution plan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and size of 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57" y="2621895"/>
            <a:ext cx="5495925" cy="3057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164" y="2621895"/>
            <a:ext cx="4657725" cy="22193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04969" y="4058128"/>
            <a:ext cx="822121" cy="138632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12591" y="4058128"/>
            <a:ext cx="822121" cy="43837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26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5130" y="365137"/>
            <a:ext cx="9404723" cy="1400530"/>
          </a:xfrm>
        </p:spPr>
        <p:txBody>
          <a:bodyPr/>
          <a:lstStyle/>
          <a:p>
            <a:r>
              <a:rPr lang="en-US" dirty="0"/>
              <a:t>The Plan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65666"/>
            <a:ext cx="8946541" cy="4482733"/>
          </a:xfrm>
        </p:spPr>
        <p:txBody>
          <a:bodyPr>
            <a:normAutofit/>
          </a:bodyPr>
          <a:lstStyle/>
          <a:p>
            <a:r>
              <a:rPr lang="en-US" sz="3200" b="1" dirty="0" err="1">
                <a:hlinkClick r:id="rId2"/>
              </a:rPr>
              <a:t>sys.dm_exec_cached_plans</a:t>
            </a:r>
            <a:r>
              <a:rPr lang="en-US" sz="3200" b="1" dirty="0"/>
              <a:t> (2008)</a:t>
            </a:r>
          </a:p>
          <a:p>
            <a:endParaRPr lang="en-US" sz="3200" b="1" dirty="0"/>
          </a:p>
          <a:p>
            <a:r>
              <a:rPr lang="en-US" sz="3200" b="1" dirty="0"/>
              <a:t>Plan cache contains estimates</a:t>
            </a:r>
          </a:p>
          <a:p>
            <a:endParaRPr lang="en-US" sz="3200" b="1" dirty="0"/>
          </a:p>
          <a:p>
            <a:r>
              <a:rPr lang="en-US" sz="3200" b="1" dirty="0"/>
              <a:t>Emptied when server restarts</a:t>
            </a:r>
          </a:p>
          <a:p>
            <a:pPr marL="457200" lvl="1" indent="0" algn="ctr">
              <a:buNone/>
            </a:pPr>
            <a:endParaRPr lang="en-US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71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cache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To-do: </a:t>
            </a:r>
          </a:p>
          <a:p>
            <a:pPr lvl="1"/>
            <a:r>
              <a:rPr lang="en-US" sz="2400" dirty="0"/>
              <a:t>Build plan cache</a:t>
            </a:r>
          </a:p>
          <a:p>
            <a:pPr lvl="1"/>
            <a:r>
              <a:rPr lang="en-US" sz="2400" dirty="0"/>
              <a:t>Find our specific plan</a:t>
            </a:r>
          </a:p>
          <a:p>
            <a:pPr lvl="1"/>
            <a:r>
              <a:rPr lang="en-US" sz="2400" dirty="0"/>
              <a:t>Look at operator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90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the estimates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SQL Server automatically generates statistics</a:t>
            </a:r>
          </a:p>
          <a:p>
            <a:pPr lvl="1"/>
            <a:r>
              <a:rPr lang="en-US" dirty="0"/>
              <a:t>One statistic per index</a:t>
            </a:r>
          </a:p>
          <a:p>
            <a:pPr lvl="1"/>
            <a:r>
              <a:rPr lang="en-US" dirty="0"/>
              <a:t>One statistic per column once a query searches by that column</a:t>
            </a:r>
          </a:p>
          <a:p>
            <a:pPr lvl="2"/>
            <a:r>
              <a:rPr lang="en-US" dirty="0"/>
              <a:t>Search as in Where clause, JOINs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12" y="2417891"/>
            <a:ext cx="3909254" cy="95979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94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Statistics on </a:t>
            </a:r>
            <a:r>
              <a:rPr lang="en-US" dirty="0" err="1"/>
              <a:t>IX_TransactionHistoryArchive_ProductID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84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for execution plan estimates</a:t>
            </a:r>
          </a:p>
          <a:p>
            <a:endParaRPr lang="en-US" dirty="0"/>
          </a:p>
          <a:p>
            <a:r>
              <a:rPr lang="en-US" dirty="0"/>
              <a:t>Automatically generated</a:t>
            </a:r>
          </a:p>
          <a:p>
            <a:pPr lvl="1"/>
            <a:r>
              <a:rPr lang="en-US" dirty="0"/>
              <a:t>One for each index</a:t>
            </a:r>
          </a:p>
          <a:p>
            <a:pPr lvl="1"/>
            <a:r>
              <a:rPr lang="en-US" dirty="0"/>
              <a:t>One for each column*</a:t>
            </a:r>
          </a:p>
          <a:p>
            <a:pPr lvl="1"/>
            <a:endParaRPr lang="en-US" dirty="0"/>
          </a:p>
          <a:p>
            <a:r>
              <a:rPr lang="en-US" dirty="0"/>
              <a:t>Statistics contain header, density vector and histogram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95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deeper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456717" cy="4195481"/>
          </a:xfrm>
        </p:spPr>
        <p:txBody>
          <a:bodyPr/>
          <a:lstStyle/>
          <a:p>
            <a:r>
              <a:rPr lang="en-US" dirty="0"/>
              <a:t>Parallelism as operators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Gather Streams		Distribute Streams			Repartition Streams	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630" y="3463989"/>
            <a:ext cx="1205558" cy="1205558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472" y="3463989"/>
            <a:ext cx="1203820" cy="12038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1935" y="3471508"/>
            <a:ext cx="1203820" cy="120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4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 parallel query to serial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  <a:p>
            <a:endParaRPr lang="en-US" dirty="0"/>
          </a:p>
          <a:p>
            <a:r>
              <a:rPr lang="en-US" dirty="0"/>
              <a:t>Set Cost Threshold for Parallelism to 1 for this demo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Scalar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for mathematical expressions</a:t>
            </a:r>
          </a:p>
          <a:p>
            <a:endParaRPr lang="en-US" dirty="0"/>
          </a:p>
          <a:p>
            <a:r>
              <a:rPr lang="en-US" dirty="0"/>
              <a:t>Referred to as “Expr”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45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Scalar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 here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97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years as a BI Developer</a:t>
            </a:r>
          </a:p>
          <a:p>
            <a:r>
              <a:rPr lang="en-US" dirty="0"/>
              <a:t>1 year as a Database Administrator</a:t>
            </a:r>
          </a:p>
          <a:p>
            <a:endParaRPr lang="en-US" dirty="0"/>
          </a:p>
          <a:p>
            <a:r>
              <a:rPr lang="en-US" dirty="0"/>
              <a:t>Attended PASS Summit 2015 + 2016</a:t>
            </a:r>
          </a:p>
          <a:p>
            <a:endParaRPr lang="en-US" dirty="0"/>
          </a:p>
          <a:p>
            <a:r>
              <a:rPr lang="en-US" dirty="0"/>
              <a:t>“I don’t care how long my query takes as long as it returns results”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DBA-Art.com</a:t>
            </a:r>
          </a:p>
        </p:txBody>
      </p:sp>
    </p:spTree>
    <p:extLst>
      <p:ext uri="{BB962C8B-B14F-4D97-AF65-F5344CB8AC3E}">
        <p14:creationId xmlns:p14="http://schemas.microsoft.com/office/powerpoint/2010/main" val="1562581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  <a:p>
            <a:endParaRPr lang="en-US" dirty="0"/>
          </a:p>
          <a:p>
            <a:r>
              <a:rPr lang="en-US" dirty="0"/>
              <a:t>In actual and estimated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0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Implicit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39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Index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Execution plan will contain index suggestions</a:t>
            </a:r>
          </a:p>
          <a:p>
            <a:endParaRPr lang="en-US" dirty="0"/>
          </a:p>
          <a:p>
            <a:r>
              <a:rPr lang="en-US" dirty="0"/>
              <a:t>Only the first missing index is shown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94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4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SQL estimates cost</a:t>
            </a:r>
          </a:p>
          <a:p>
            <a:r>
              <a:rPr lang="en-US" dirty="0"/>
              <a:t>Operators:</a:t>
            </a:r>
          </a:p>
          <a:p>
            <a:pPr lvl="1"/>
            <a:r>
              <a:rPr lang="en-US" dirty="0"/>
              <a:t>Index Scan, Index Seek</a:t>
            </a:r>
          </a:p>
          <a:p>
            <a:pPr lvl="1"/>
            <a:r>
              <a:rPr lang="en-US" dirty="0"/>
              <a:t>Parallelism</a:t>
            </a:r>
          </a:p>
          <a:p>
            <a:pPr lvl="1"/>
            <a:r>
              <a:rPr lang="en-US" dirty="0"/>
              <a:t>Compute Scalar</a:t>
            </a:r>
          </a:p>
          <a:p>
            <a:pPr lvl="1"/>
            <a:r>
              <a:rPr lang="en-US" dirty="0"/>
              <a:t>Implicit Conversions</a:t>
            </a:r>
          </a:p>
          <a:p>
            <a:pPr lvl="1"/>
            <a:r>
              <a:rPr lang="en-US" dirty="0"/>
              <a:t>Missing Indexes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29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Finally, what you can infer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size of lines between operators</a:t>
            </a:r>
          </a:p>
          <a:p>
            <a:endParaRPr lang="en-US" dirty="0"/>
          </a:p>
          <a:p>
            <a:r>
              <a:rPr lang="en-US" dirty="0"/>
              <a:t>Discover what operators are doing</a:t>
            </a:r>
          </a:p>
          <a:p>
            <a:endParaRPr lang="en-US" dirty="0"/>
          </a:p>
          <a:p>
            <a:r>
              <a:rPr lang="en-US" dirty="0"/>
              <a:t>Search your plan cache for hidden problems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32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contact me on Twitter, @</a:t>
            </a:r>
            <a:r>
              <a:rPr lang="en-US" dirty="0" err="1"/>
              <a:t>ArthurDanSQL</a:t>
            </a:r>
            <a:r>
              <a:rPr lang="en-US" dirty="0"/>
              <a:t> or my website, </a:t>
            </a:r>
            <a:r>
              <a:rPr lang="en-US" dirty="0">
                <a:hlinkClick r:id="rId2"/>
              </a:rPr>
              <a:t>www.DBA-Art.com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23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Finding Implicit Conversions in your Plan Cache</a:t>
            </a:r>
            <a:endParaRPr lang="en-US" dirty="0"/>
          </a:p>
          <a:p>
            <a:r>
              <a:rPr lang="en-US" dirty="0"/>
              <a:t>Free graphical plan explorer: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https://www.sentryone.com/plan-explorer/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8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528505"/>
            <a:ext cx="9404723" cy="1064683"/>
          </a:xfrm>
        </p:spPr>
        <p:txBody>
          <a:bodyPr/>
          <a:lstStyle/>
          <a:p>
            <a:pPr algn="ctr"/>
            <a:r>
              <a:rPr lang="en-US" dirty="0"/>
              <a:t>DBA-Art.com</a:t>
            </a:r>
            <a:br>
              <a:rPr lang="en-US" dirty="0"/>
            </a:br>
            <a:r>
              <a:rPr lang="en-US" dirty="0"/>
              <a:t>Twitter: @</a:t>
            </a:r>
            <a:r>
              <a:rPr lang="en-US" dirty="0" err="1"/>
              <a:t>ArthurDanSQL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 slides + demos</a:t>
            </a:r>
          </a:p>
          <a:p>
            <a:endParaRPr lang="en-US" dirty="0"/>
          </a:p>
          <a:p>
            <a:r>
              <a:rPr lang="en-US" dirty="0"/>
              <a:t>Step-by-step instructions for setting up a test server at home: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http://www.dba-art.com/setup-local-sql-server/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1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makes up an execution plan?</a:t>
            </a:r>
          </a:p>
          <a:p>
            <a:endParaRPr lang="en-US" dirty="0"/>
          </a:p>
          <a:p>
            <a:r>
              <a:rPr lang="en-US" dirty="0"/>
              <a:t>What do the operators inside the execution plan mean?</a:t>
            </a:r>
          </a:p>
          <a:p>
            <a:endParaRPr lang="en-US" dirty="0"/>
          </a:p>
          <a:p>
            <a:r>
              <a:rPr lang="en-US" dirty="0"/>
              <a:t>What you can infer from your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5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test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16 GB of RAM</a:t>
            </a:r>
          </a:p>
          <a:p>
            <a:r>
              <a:rPr lang="en-US" dirty="0"/>
              <a:t>SQL Server 2014</a:t>
            </a:r>
          </a:p>
          <a:p>
            <a:r>
              <a:rPr lang="en-US" dirty="0"/>
              <a:t>8 CPU cores</a:t>
            </a:r>
          </a:p>
          <a:p>
            <a:r>
              <a:rPr lang="en-US" dirty="0"/>
              <a:t>Spinning disk HDD 1 TB</a:t>
            </a:r>
          </a:p>
          <a:p>
            <a:endParaRPr lang="en-US" dirty="0"/>
          </a:p>
          <a:p>
            <a:r>
              <a:rPr lang="en-US"/>
              <a:t>Running AdventureWorks2014 Database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5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environment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</a:t>
            </a:r>
          </a:p>
          <a:p>
            <a:endParaRPr lang="en-US" dirty="0"/>
          </a:p>
          <a:p>
            <a:r>
              <a:rPr lang="en-US" dirty="0"/>
              <a:t>SQL Settings</a:t>
            </a:r>
          </a:p>
          <a:p>
            <a:pPr lvl="1"/>
            <a:r>
              <a:rPr lang="en-US" dirty="0"/>
              <a:t>Min Max Memory, Cost Threshold for Parallelism</a:t>
            </a:r>
          </a:p>
          <a:p>
            <a:endParaRPr lang="en-US" dirty="0"/>
          </a:p>
          <a:p>
            <a:r>
              <a:rPr lang="en-US" dirty="0"/>
              <a:t>SQL version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8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Execution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that?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2598926"/>
            <a:ext cx="6407922" cy="40509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6111" y="4151151"/>
            <a:ext cx="6407922" cy="24987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3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Graphical Execution plans are stored as XML</a:t>
            </a:r>
          </a:p>
          <a:p>
            <a:endParaRPr lang="en-US" dirty="0"/>
          </a:p>
          <a:p>
            <a:r>
              <a:rPr lang="en-US" dirty="0"/>
              <a:t>SQL Server Management Studio (SSMS)</a:t>
            </a:r>
          </a:p>
          <a:p>
            <a:pPr lvl="1"/>
            <a:r>
              <a:rPr lang="en-US" dirty="0"/>
              <a:t>Estimated</a:t>
            </a:r>
          </a:p>
          <a:p>
            <a:pPr lvl="1"/>
            <a:r>
              <a:rPr lang="en-US" dirty="0"/>
              <a:t>Actual</a:t>
            </a:r>
          </a:p>
          <a:p>
            <a:endParaRPr lang="en-US" dirty="0"/>
          </a:p>
          <a:p>
            <a:r>
              <a:rPr lang="en-US" dirty="0"/>
              <a:t>SQL Server Plan Cache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93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Execution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Operators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	Index Seek			Index Scan	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720" y="3360490"/>
            <a:ext cx="1287012" cy="12870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637" y="3360490"/>
            <a:ext cx="1287710" cy="128771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DBA-Art.com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24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523</Words>
  <Application>Microsoft Office PowerPoint</Application>
  <PresentationFormat>Widescreen</PresentationFormat>
  <Paragraphs>157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Ion</vt:lpstr>
      <vt:lpstr>Execution Planning for Success</vt:lpstr>
      <vt:lpstr>Intro</vt:lpstr>
      <vt:lpstr>DBA-Art.com Twitter: @ArthurDanSQL</vt:lpstr>
      <vt:lpstr>Overview </vt:lpstr>
      <vt:lpstr>My test environment</vt:lpstr>
      <vt:lpstr>Your environment matters</vt:lpstr>
      <vt:lpstr>Graphical Execution Plan</vt:lpstr>
      <vt:lpstr>Where?</vt:lpstr>
      <vt:lpstr>Graphical Execution Plan</vt:lpstr>
      <vt:lpstr>Other execution plan features</vt:lpstr>
      <vt:lpstr>The Plan Cache</vt:lpstr>
      <vt:lpstr>Plan cache demo</vt:lpstr>
      <vt:lpstr>Where do the estimates come from?</vt:lpstr>
      <vt:lpstr>Statistics Demo</vt:lpstr>
      <vt:lpstr>Statistics General</vt:lpstr>
      <vt:lpstr>Reading deeper</vt:lpstr>
      <vt:lpstr>Comparing a parallel query to serial query</vt:lpstr>
      <vt:lpstr>Compute Scalar Operator</vt:lpstr>
      <vt:lpstr>Compute Scalar Demo</vt:lpstr>
      <vt:lpstr>Implicit Conversion</vt:lpstr>
      <vt:lpstr>Reading Implicit Conversions</vt:lpstr>
      <vt:lpstr>Missing Index Hints</vt:lpstr>
      <vt:lpstr>Missing Indexes</vt:lpstr>
      <vt:lpstr>Wrap-Up</vt:lpstr>
      <vt:lpstr>Finally, what you can infer</vt:lpstr>
      <vt:lpstr>Questions?</vt:lpstr>
      <vt:lpstr>Useful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Execution planning for success</dc:title>
  <dc:creator>Arthur Daniels</dc:creator>
  <cp:lastModifiedBy>Arthur Daniels</cp:lastModifiedBy>
  <cp:revision>42</cp:revision>
  <dcterms:created xsi:type="dcterms:W3CDTF">2017-02-19T16:08:11Z</dcterms:created>
  <dcterms:modified xsi:type="dcterms:W3CDTF">2017-02-23T00:57:43Z</dcterms:modified>
</cp:coreProperties>
</file>