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76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9" r:id="rId18"/>
    <p:sldId id="272" r:id="rId19"/>
    <p:sldId id="280" r:id="rId20"/>
    <p:sldId id="281" r:id="rId21"/>
    <p:sldId id="282" r:id="rId22"/>
    <p:sldId id="273" r:id="rId23"/>
    <p:sldId id="278" r:id="rId24"/>
    <p:sldId id="275" r:id="rId25"/>
    <p:sldId id="263" r:id="rId26"/>
    <p:sldId id="277" r:id="rId2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0" d="100"/>
          <a:sy n="60" d="100"/>
        </p:scale>
        <p:origin x="72" y="12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1930400" y="3771174"/>
            <a:ext cx="727964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40000"/>
                  <a:lumOff val="60000"/>
                  <a:alpha val="7000"/>
                </a:schemeClr>
              </a:gs>
              <a:gs pos="69000">
                <a:schemeClr val="bg2">
                  <a:lumMod val="40000"/>
                  <a:lumOff val="60000"/>
                  <a:alpha val="0"/>
                </a:schemeClr>
              </a:gs>
              <a:gs pos="36000">
                <a:schemeClr val="bg2">
                  <a:lumMod val="40000"/>
                  <a:lumOff val="6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9012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509A250-FF31-4206-8172-F9D3106AACB1}" type="datetimeFigureOut">
              <a:rPr lang="en-US" dirty="0"/>
              <a:t>2/20/2017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dirty="0"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msdn.microsoft.com/en-us/library/ms187404.aspx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sqlskills.com/blogs/jonathan/finding-implicit-column-conversions-in-the-plan-cache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14619"/>
            <a:ext cx="8825658" cy="3329581"/>
          </a:xfrm>
        </p:spPr>
        <p:txBody>
          <a:bodyPr/>
          <a:lstStyle/>
          <a:p>
            <a:r>
              <a:rPr lang="en-US" dirty="0"/>
              <a:t>Execution planning for success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064316"/>
            <a:ext cx="8825658" cy="861420"/>
          </a:xfrm>
        </p:spPr>
        <p:txBody>
          <a:bodyPr>
            <a:normAutofit/>
          </a:bodyPr>
          <a:lstStyle/>
          <a:p>
            <a:r>
              <a:rPr lang="en-US" cap="none" dirty="0"/>
              <a:t>Arthur Daniels</a:t>
            </a:r>
          </a:p>
          <a:p>
            <a:r>
              <a:rPr lang="en-US" cap="none" dirty="0"/>
              <a:t>DBA-Art.com</a:t>
            </a:r>
          </a:p>
        </p:txBody>
      </p:sp>
    </p:spTree>
    <p:extLst>
      <p:ext uri="{BB962C8B-B14F-4D97-AF65-F5344CB8AC3E}">
        <p14:creationId xmlns:p14="http://schemas.microsoft.com/office/powerpoint/2010/main" val="517649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03312" y="1065402"/>
            <a:ext cx="8946541" cy="5182998"/>
          </a:xfrm>
        </p:spPr>
        <p:txBody>
          <a:bodyPr>
            <a:normAutofit/>
          </a:bodyPr>
          <a:lstStyle/>
          <a:p>
            <a:r>
              <a:rPr lang="en-US" sz="3200" b="1" dirty="0" err="1">
                <a:hlinkClick r:id="rId2"/>
              </a:rPr>
              <a:t>sys.dm_exec_cached_plans</a:t>
            </a:r>
            <a:r>
              <a:rPr lang="en-US" sz="3200" b="1" dirty="0"/>
              <a:t> (2008)</a:t>
            </a:r>
          </a:p>
          <a:p>
            <a:endParaRPr lang="en-US" sz="3200" b="1" dirty="0"/>
          </a:p>
          <a:p>
            <a:r>
              <a:rPr lang="en-US" sz="3400" b="1" dirty="0"/>
              <a:t>Plan cache contains estimates</a:t>
            </a:r>
          </a:p>
          <a:p>
            <a:endParaRPr lang="en-US" sz="3400" b="1" dirty="0"/>
          </a:p>
          <a:p>
            <a:r>
              <a:rPr lang="en-US" sz="3400" b="1" dirty="0"/>
              <a:t>Emptied when server restarts</a:t>
            </a:r>
          </a:p>
          <a:p>
            <a:pPr marL="457200" lvl="1" indent="0" algn="ctr">
              <a:buNone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9965711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 cache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To-do: </a:t>
            </a:r>
          </a:p>
          <a:p>
            <a:pPr lvl="1"/>
            <a:r>
              <a:rPr lang="en-US" dirty="0"/>
              <a:t>Build plan cache</a:t>
            </a:r>
          </a:p>
          <a:p>
            <a:pPr lvl="1"/>
            <a:r>
              <a:rPr lang="en-US" dirty="0"/>
              <a:t>Find our specific plan</a:t>
            </a:r>
          </a:p>
          <a:p>
            <a:pPr lvl="1"/>
            <a:r>
              <a:rPr lang="en-US" dirty="0"/>
              <a:t>Look at operator</a:t>
            </a:r>
          </a:p>
        </p:txBody>
      </p:sp>
    </p:spTree>
    <p:extLst>
      <p:ext uri="{BB962C8B-B14F-4D97-AF65-F5344CB8AC3E}">
        <p14:creationId xmlns:p14="http://schemas.microsoft.com/office/powerpoint/2010/main" val="5248905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456103" cy="687497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927596" y="3171039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352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34670" cy="68314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56496" y="3164074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656496" y="1469830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8839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 do the estimates come from?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SQL Server automatically generates statistics</a:t>
            </a:r>
          </a:p>
          <a:p>
            <a:pPr lvl="1"/>
            <a:r>
              <a:rPr lang="en-US" dirty="0"/>
              <a:t>One statistic per index</a:t>
            </a:r>
          </a:p>
          <a:p>
            <a:pPr lvl="1"/>
            <a:r>
              <a:rPr lang="en-US" dirty="0"/>
              <a:t>One statistic per column once a query searches by that column</a:t>
            </a:r>
          </a:p>
          <a:p>
            <a:pPr lvl="2"/>
            <a:r>
              <a:rPr lang="en-US" dirty="0"/>
              <a:t>Search as in Where clause, JOINs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3312" y="2417891"/>
            <a:ext cx="3909254" cy="959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37949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IX_TransactionHistory_ProductID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123" y="1853248"/>
            <a:ext cx="8995945" cy="70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333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on this index: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995" y="1054261"/>
            <a:ext cx="10532953" cy="65209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5248" y="6615402"/>
            <a:ext cx="6624735" cy="242597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9083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General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for execution plan estimates</a:t>
            </a:r>
          </a:p>
          <a:p>
            <a:endParaRPr lang="en-US" dirty="0"/>
          </a:p>
          <a:p>
            <a:r>
              <a:rPr lang="en-US" dirty="0"/>
              <a:t>Automatically generated</a:t>
            </a:r>
          </a:p>
          <a:p>
            <a:pPr lvl="1"/>
            <a:r>
              <a:rPr lang="en-US" dirty="0"/>
              <a:t>One for each index</a:t>
            </a:r>
          </a:p>
          <a:p>
            <a:pPr lvl="1"/>
            <a:r>
              <a:rPr lang="en-US" dirty="0"/>
              <a:t>One for each column*</a:t>
            </a:r>
          </a:p>
          <a:p>
            <a:pPr lvl="1"/>
            <a:endParaRPr lang="en-US" dirty="0"/>
          </a:p>
          <a:p>
            <a:r>
              <a:rPr lang="en-US" dirty="0"/>
              <a:t>Statistics contain header, density vector and histogram</a:t>
            </a:r>
          </a:p>
        </p:txBody>
      </p:sp>
    </p:spTree>
    <p:extLst>
      <p:ext uri="{BB962C8B-B14F-4D97-AF65-F5344CB8AC3E}">
        <p14:creationId xmlns:p14="http://schemas.microsoft.com/office/powerpoint/2010/main" val="30812957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deeper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Parallelism as operators</a:t>
            </a:r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											Gather streams operator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3413" y="3893747"/>
            <a:ext cx="1205558" cy="120555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73403" y="3898958"/>
            <a:ext cx="1205558" cy="120555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38942" y="3893747"/>
            <a:ext cx="1205558" cy="1205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3649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Comparing a parallel query to serial query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  <a:p>
            <a:endParaRPr lang="en-US" dirty="0"/>
          </a:p>
          <a:p>
            <a:r>
              <a:rPr lang="en-US" dirty="0"/>
              <a:t>Set Cost Threshold for Parallelism to 1 for this demo</a:t>
            </a:r>
          </a:p>
        </p:txBody>
      </p:sp>
    </p:spTree>
    <p:extLst>
      <p:ext uri="{BB962C8B-B14F-4D97-AF65-F5344CB8AC3E}">
        <p14:creationId xmlns:p14="http://schemas.microsoft.com/office/powerpoint/2010/main" val="41096004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2 years as a BI Developer</a:t>
            </a:r>
          </a:p>
          <a:p>
            <a:r>
              <a:rPr lang="en-US" dirty="0"/>
              <a:t>1 year as a Database Administrator</a:t>
            </a:r>
          </a:p>
          <a:p>
            <a:endParaRPr lang="en-US" dirty="0"/>
          </a:p>
          <a:p>
            <a:r>
              <a:rPr lang="en-US" dirty="0"/>
              <a:t>Attended PASS Summit 2015 + 2016</a:t>
            </a:r>
          </a:p>
          <a:p>
            <a:endParaRPr lang="en-US" dirty="0"/>
          </a:p>
          <a:p>
            <a:r>
              <a:rPr lang="en-US" dirty="0"/>
              <a:t>“I don’t care how long my query takes as long as it returns results”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8157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Scalar Operator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Used for mathematical expressions</a:t>
            </a:r>
          </a:p>
          <a:p>
            <a:endParaRPr lang="en-US" dirty="0"/>
          </a:p>
          <a:p>
            <a:r>
              <a:rPr lang="en-US" dirty="0"/>
              <a:t>Referred to as “Expr”</a:t>
            </a:r>
          </a:p>
        </p:txBody>
      </p:sp>
    </p:spTree>
    <p:extLst>
      <p:ext uri="{BB962C8B-B14F-4D97-AF65-F5344CB8AC3E}">
        <p14:creationId xmlns:p14="http://schemas.microsoft.com/office/powerpoint/2010/main" val="9722454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Compute Scalar Demo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 here</a:t>
            </a:r>
          </a:p>
        </p:txBody>
      </p:sp>
    </p:spTree>
    <p:extLst>
      <p:ext uri="{BB962C8B-B14F-4D97-AF65-F5344CB8AC3E}">
        <p14:creationId xmlns:p14="http://schemas.microsoft.com/office/powerpoint/2010/main" val="257997617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Implicit Conversion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  <a:p>
            <a:endParaRPr lang="en-US" dirty="0"/>
          </a:p>
          <a:p>
            <a:r>
              <a:rPr lang="en-US" dirty="0"/>
              <a:t>In actual and estimated</a:t>
            </a:r>
          </a:p>
        </p:txBody>
      </p:sp>
    </p:spTree>
    <p:extLst>
      <p:ext uri="{BB962C8B-B14F-4D97-AF65-F5344CB8AC3E}">
        <p14:creationId xmlns:p14="http://schemas.microsoft.com/office/powerpoint/2010/main" val="3214107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Reading Implicit Conversions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36853390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IO Statistics/Time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8782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Scenario 1: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My query runs slow for one parameter, but fast for another parameter.</a:t>
            </a:r>
          </a:p>
          <a:p>
            <a:endParaRPr lang="en-US" dirty="0"/>
          </a:p>
          <a:p>
            <a:r>
              <a:rPr lang="en-US" dirty="0"/>
              <a:t>Query runs so long in production that it would impact users</a:t>
            </a:r>
          </a:p>
        </p:txBody>
      </p:sp>
    </p:spTree>
    <p:extLst>
      <p:ext uri="{BB962C8B-B14F-4D97-AF65-F5344CB8AC3E}">
        <p14:creationId xmlns:p14="http://schemas.microsoft.com/office/powerpoint/2010/main" val="352578572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Useful links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Finding Implicit Conversions in your Plan Cache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15852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6111" y="788564"/>
            <a:ext cx="9404723" cy="1064683"/>
          </a:xfrm>
        </p:spPr>
        <p:txBody>
          <a:bodyPr/>
          <a:lstStyle/>
          <a:p>
            <a:pPr algn="ctr"/>
            <a:r>
              <a:rPr lang="en-US" dirty="0"/>
              <a:t>DBA-Art.com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Presentation slides + demos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55175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Where you can find plans</a:t>
            </a:r>
          </a:p>
          <a:p>
            <a:endParaRPr lang="en-US" dirty="0"/>
          </a:p>
          <a:p>
            <a:r>
              <a:rPr lang="en-US" dirty="0"/>
              <a:t>What should you look at?</a:t>
            </a:r>
          </a:p>
          <a:p>
            <a:endParaRPr lang="en-US" dirty="0"/>
          </a:p>
          <a:p>
            <a:r>
              <a:rPr lang="en-US" dirty="0"/>
              <a:t>What you can infer from your plan</a:t>
            </a:r>
          </a:p>
        </p:txBody>
      </p:sp>
    </p:spTree>
    <p:extLst>
      <p:ext uri="{BB962C8B-B14F-4D97-AF65-F5344CB8AC3E}">
        <p14:creationId xmlns:p14="http://schemas.microsoft.com/office/powerpoint/2010/main" val="16630558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My test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16 GB of RAM</a:t>
            </a:r>
          </a:p>
          <a:p>
            <a:r>
              <a:rPr lang="en-US" dirty="0"/>
              <a:t>SQL Server 2014</a:t>
            </a:r>
          </a:p>
          <a:p>
            <a:r>
              <a:rPr lang="en-US" dirty="0"/>
              <a:t>8 CPU cores</a:t>
            </a:r>
          </a:p>
          <a:p>
            <a:r>
              <a:rPr lang="en-US" dirty="0"/>
              <a:t>Spinning disk HDD 1 TB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551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Your environment matters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Hardware</a:t>
            </a:r>
          </a:p>
          <a:p>
            <a:endParaRPr lang="en-US" dirty="0"/>
          </a:p>
          <a:p>
            <a:r>
              <a:rPr lang="en-US" dirty="0"/>
              <a:t>Settings</a:t>
            </a:r>
          </a:p>
          <a:p>
            <a:endParaRPr lang="en-US" dirty="0"/>
          </a:p>
          <a:p>
            <a:r>
              <a:rPr lang="en-US" dirty="0"/>
              <a:t>SQL version</a:t>
            </a:r>
          </a:p>
        </p:txBody>
      </p:sp>
    </p:spTree>
    <p:extLst>
      <p:ext uri="{BB962C8B-B14F-4D97-AF65-F5344CB8AC3E}">
        <p14:creationId xmlns:p14="http://schemas.microsoft.com/office/powerpoint/2010/main" val="10844881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Where?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Graphical Execution plans are stored as XML</a:t>
            </a:r>
          </a:p>
          <a:p>
            <a:endParaRPr lang="en-US" dirty="0"/>
          </a:p>
          <a:p>
            <a:r>
              <a:rPr lang="en-US" dirty="0"/>
              <a:t>SQL Server Management Studio (SSMS)</a:t>
            </a:r>
          </a:p>
          <a:p>
            <a:pPr lvl="1"/>
            <a:r>
              <a:rPr lang="en-US" dirty="0"/>
              <a:t>Estimated</a:t>
            </a:r>
          </a:p>
          <a:p>
            <a:pPr lvl="1"/>
            <a:r>
              <a:rPr lang="en-US" dirty="0"/>
              <a:t>Actual</a:t>
            </a:r>
          </a:p>
          <a:p>
            <a:endParaRPr lang="en-US" dirty="0"/>
          </a:p>
          <a:p>
            <a:r>
              <a:rPr lang="en-US" dirty="0"/>
              <a:t>SQL Server Plan Cache</a:t>
            </a:r>
          </a:p>
        </p:txBody>
      </p:sp>
    </p:spTree>
    <p:extLst>
      <p:ext uri="{BB962C8B-B14F-4D97-AF65-F5344CB8AC3E}">
        <p14:creationId xmlns:p14="http://schemas.microsoft.com/office/powerpoint/2010/main" val="3719993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Execution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Plan Operators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/>
              <a:t>	Index Seek			Index Scan		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2720" y="3360490"/>
            <a:ext cx="1287012" cy="128701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91637" y="3360490"/>
            <a:ext cx="1287710" cy="12877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62493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execution plan features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Flow and size of line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57" y="2621895"/>
            <a:ext cx="5495925" cy="30575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2164" y="2621895"/>
            <a:ext cx="4657725" cy="2219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142668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">
  <a:themeElements>
    <a:clrScheme name="Ion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I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BACC050B-8757-4460-95D8-E37B46A6B42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711</TotalTime>
  <Words>330</Words>
  <Application>Microsoft Office PowerPoint</Application>
  <PresentationFormat>Widescreen</PresentationFormat>
  <Paragraphs>102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0" baseType="lpstr">
      <vt:lpstr>Arial</vt:lpstr>
      <vt:lpstr>Century Gothic</vt:lpstr>
      <vt:lpstr>Wingdings 3</vt:lpstr>
      <vt:lpstr>Ion</vt:lpstr>
      <vt:lpstr>Execution planning for success</vt:lpstr>
      <vt:lpstr>Intro</vt:lpstr>
      <vt:lpstr>DBA-Art.com</vt:lpstr>
      <vt:lpstr>Overview </vt:lpstr>
      <vt:lpstr>My test environment</vt:lpstr>
      <vt:lpstr>Your environment matters</vt:lpstr>
      <vt:lpstr>Where?</vt:lpstr>
      <vt:lpstr>Graphical Execution Plan</vt:lpstr>
      <vt:lpstr>Other execution plan features</vt:lpstr>
      <vt:lpstr>PowerPoint Presentation</vt:lpstr>
      <vt:lpstr>Plan cache demo</vt:lpstr>
      <vt:lpstr>PowerPoint Presentation</vt:lpstr>
      <vt:lpstr>PowerPoint Presentation</vt:lpstr>
      <vt:lpstr>Where do the estimates come from?</vt:lpstr>
      <vt:lpstr>IX_TransactionHistory_ProductID</vt:lpstr>
      <vt:lpstr>Statistics on this index:</vt:lpstr>
      <vt:lpstr>Statistics General</vt:lpstr>
      <vt:lpstr>Reading deeper</vt:lpstr>
      <vt:lpstr>Comparing a parallel query to serial query</vt:lpstr>
      <vt:lpstr>Compute Scalar Operator</vt:lpstr>
      <vt:lpstr>Compute Scalar Demo</vt:lpstr>
      <vt:lpstr>Implicit Conversion</vt:lpstr>
      <vt:lpstr>Reading Implicit Conversions</vt:lpstr>
      <vt:lpstr>IO Statistics/Time</vt:lpstr>
      <vt:lpstr>Scenario 1:</vt:lpstr>
      <vt:lpstr>Useful links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Execution planning for success</dc:title>
  <dc:creator>Arthur Daniels</dc:creator>
  <cp:lastModifiedBy>Arthur Daniels</cp:lastModifiedBy>
  <cp:revision>30</cp:revision>
  <dcterms:created xsi:type="dcterms:W3CDTF">2017-02-19T16:08:11Z</dcterms:created>
  <dcterms:modified xsi:type="dcterms:W3CDTF">2017-02-21T00:36:12Z</dcterms:modified>
</cp:coreProperties>
</file>